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4"/>
  </p:sldMasterIdLst>
  <p:notesMasterIdLst>
    <p:notesMasterId r:id="rId25"/>
  </p:notesMasterIdLst>
  <p:sldIdLst>
    <p:sldId id="260" r:id="rId5"/>
    <p:sldId id="268" r:id="rId6"/>
    <p:sldId id="269" r:id="rId7"/>
    <p:sldId id="270" r:id="rId8"/>
    <p:sldId id="286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338" autoAdjust="0"/>
  </p:normalViewPr>
  <p:slideViewPr>
    <p:cSldViewPr>
      <p:cViewPr varScale="1">
        <p:scale>
          <a:sx n="121" d="100"/>
          <a:sy n="121" d="100"/>
        </p:scale>
        <p:origin x="124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7B4FC-D06D-4988-8425-9D7B870D9311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72DFB-E02C-4FBB-B823-3EDAD0776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0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is a difference between viewing the HSBP as a product or a process. If it is viewed as a product, then a simple checklist satisfies the requirement. If it is viewed as a process, then it need to be a meaningful and engaging part of a student’s high school career to satisfy the requirement.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72DFB-E02C-4FBB-B823-3EDAD0776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69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North</a:t>
            </a:r>
            <a:r>
              <a:rPr lang="en-US" baseline="0" dirty="0" smtClean="0"/>
              <a:t> Carolina </a:t>
            </a:r>
            <a:r>
              <a:rPr lang="en-US" dirty="0" smtClean="0"/>
              <a:t>Built completely custom portal in 2000</a:t>
            </a:r>
            <a:r>
              <a:rPr lang="en-US" baseline="0" dirty="0" smtClean="0"/>
              <a:t> before there were platforms you could purchase and customize. Other states contract with platform providers. Examples of North Carolina High School Planning pages to follow.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72DFB-E02C-4FBB-B823-3EDAD0776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96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Connectivity to student information system?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72DFB-E02C-4FBB-B823-3EDAD0776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57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Tools seem to start from a</a:t>
            </a:r>
            <a:r>
              <a:rPr lang="en-US" baseline="0" dirty="0" smtClean="0"/>
              <a:t> postsecondary focus and work backwards to high school planning in layout and in how developed (e.g. North Carolina). Would we want our tool to start with a focus on high school planning first, leading into career and college? More emphasis on career?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72DFB-E02C-4FBB-B823-3EDAD0776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13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72DFB-E02C-4FBB-B823-3EDAD0776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30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800" dirty="0"/>
              <a:t>This is form the Common Core State Standards-this definition describes BOTH College and Career Readiness.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F71951-43BE-4338-91FE-4F93675D17DD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Ingham Intermediate School District</a:t>
            </a:r>
          </a:p>
        </p:txBody>
      </p:sp>
    </p:spTree>
    <p:extLst>
      <p:ext uri="{BB962C8B-B14F-4D97-AF65-F5344CB8AC3E}">
        <p14:creationId xmlns:p14="http://schemas.microsoft.com/office/powerpoint/2010/main" val="540876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>
                <a:latin typeface="Arial Narrow" panose="020B0606020202030204" pitchFamily="34" charset="0"/>
              </a:rPr>
              <a:t>To make Career Guidance Washington easy for teachers and counselors to use, all of the lesson plans are three pages in length and all of them use the same format.</a:t>
            </a:r>
          </a:p>
          <a:p>
            <a:pPr>
              <a:spcBef>
                <a:spcPct val="0"/>
              </a:spcBef>
            </a:pPr>
            <a:endParaRPr lang="en-US" smtClean="0">
              <a:latin typeface="Arial Narrow" panose="020B0606020202030204" pitchFamily="34" charset="0"/>
            </a:endParaRPr>
          </a:p>
          <a:p>
            <a:pPr>
              <a:spcBef>
                <a:spcPct val="0"/>
              </a:spcBef>
            </a:pPr>
            <a:r>
              <a:rPr lang="en-US" smtClean="0">
                <a:latin typeface="Arial Narrow" panose="020B0606020202030204" pitchFamily="34" charset="0"/>
              </a:rPr>
              <a:t>Each lesson plan includes information on:</a:t>
            </a:r>
          </a:p>
          <a:p>
            <a:pPr>
              <a:spcBef>
                <a:spcPct val="0"/>
              </a:spcBef>
            </a:pPr>
            <a:endParaRPr lang="en-US" smtClean="0">
              <a:latin typeface="Arial Narrow" panose="020B0606020202030204" pitchFamily="34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mtClean="0">
                <a:latin typeface="Arial Narrow" panose="020B0606020202030204" pitchFamily="34" charset="0"/>
              </a:rPr>
              <a:t>The goals for student learning, focused around the outcomes for students following successful completion of the lesson;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mtClean="0">
                <a:latin typeface="Arial Narrow" panose="020B0606020202030204" pitchFamily="34" charset="0"/>
              </a:rPr>
              <a:t>Notes on how the lesson is aligned with academic and guidance standards;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mtClean="0">
                <a:latin typeface="Arial Narrow" panose="020B0606020202030204" pitchFamily="34" charset="0"/>
              </a:rPr>
              <a:t>A list of the materials that will be needed (including handouts, Internet access, or community resources);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mtClean="0">
                <a:latin typeface="Arial Narrow" panose="020B0606020202030204" pitchFamily="34" charset="0"/>
              </a:rPr>
              <a:t>A step-by-step guide through the activities students will complete during the lesson, with core activities, enrichment activities, and exploration activities, depending on the amount of time you have available;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mtClean="0">
                <a:latin typeface="Arial Narrow" panose="020B0606020202030204" pitchFamily="34" charset="0"/>
              </a:rPr>
              <a:t>A student worksheet and family handout for each lesson; and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smtClean="0">
                <a:latin typeface="Arial Narrow" panose="020B0606020202030204" pitchFamily="34" charset="0"/>
              </a:rPr>
              <a:t>A list of Washington resources to enhance each lesson.</a:t>
            </a:r>
          </a:p>
          <a:p>
            <a:pPr>
              <a:spcBef>
                <a:spcPct val="0"/>
              </a:spcBef>
            </a:pPr>
            <a:endParaRPr lang="en-US" smtClean="0">
              <a:latin typeface="Arial Narrow" panose="020B0606020202030204" pitchFamily="34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3D53FE8-E3DB-468E-909B-BEE876BF22E5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41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52124" y="4337467"/>
            <a:ext cx="6553448" cy="4946234"/>
          </a:xfrm>
        </p:spPr>
        <p:txBody>
          <a:bodyPr>
            <a:normAutofit/>
          </a:bodyPr>
          <a:lstStyle/>
          <a:p>
            <a:r>
              <a:rPr lang="en-US" sz="1800" dirty="0"/>
              <a:t>Each year the College Readiness Initiative evaluation shows best practices, so that the elements that are working can be replicated for other schools in our state.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0EE4B-C70F-E743-96BE-6754CCE2540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89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71798"/>
            <a:ext cx="8833104" cy="33380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60" y="4579946"/>
            <a:ext cx="2997439" cy="23162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003300" y="4916224"/>
            <a:ext cx="1085850" cy="9620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55900" y="4945895"/>
            <a:ext cx="1048132" cy="100812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0848"/>
            <a:ext cx="35814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Washington State Board of Education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402778"/>
            <a:ext cx="271841" cy="27184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0848"/>
            <a:ext cx="35814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Washington State Board of Education</a:t>
            </a: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402778"/>
            <a:ext cx="271841" cy="27184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83920" y="6410848"/>
            <a:ext cx="338328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Washington State Board of Education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402778"/>
            <a:ext cx="271841" cy="27184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1352" y="6410848"/>
            <a:ext cx="3584448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Washington State Board of Education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402778"/>
            <a:ext cx="271841" cy="271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49352" y="6388385"/>
            <a:ext cx="8833104" cy="31721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75EE0E6-99EE-4FE0-8594-1370775B1C2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8640" indent="-274320" algn="l" rtl="0" eaLnBrk="1" latinLnBrk="0" hangingPunct="1">
        <a:spcBef>
          <a:spcPct val="20000"/>
        </a:spcBef>
        <a:buClr>
          <a:schemeClr val="accent3"/>
        </a:buClr>
        <a:buSzPct val="70000"/>
        <a:buFont typeface="Wingdings 2" panose="05020102010507070707" pitchFamily="18" charset="2"/>
        <a:buChar char=""/>
        <a:defRPr kumimoji="0" sz="2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22960" indent="-228600" algn="l" rtl="0" eaLnBrk="1" latinLnBrk="0" hangingPunct="1">
        <a:spcBef>
          <a:spcPct val="20000"/>
        </a:spcBef>
        <a:buClr>
          <a:schemeClr val="accent6"/>
        </a:buClr>
        <a:buSzPct val="75000"/>
        <a:buFont typeface="Wingdings" panose="05000000000000000000" pitchFamily="2" charset="2"/>
        <a:buChar char="§"/>
        <a:defRPr kumimoji="0"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emertonschools.org/domain/1421" TargetMode="External"/><Relationship Id="rId7" Type="http://schemas.openxmlformats.org/officeDocument/2006/relationships/hyperlink" Target="http://fpschools.org/Section.aspx?SectionID=3&amp;ContentID=81" TargetMode="External"/><Relationship Id="rId2" Type="http://schemas.openxmlformats.org/officeDocument/2006/relationships/hyperlink" Target="http://ahs.asd103.org/pages/Anacortes_High_School/Parent_Student_Resources/AHS_Counseling_Center/Counseling_Center_Documents/Advisory___Portfoli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es.google.com/a/toppenish.wednet.edu/advisory/" TargetMode="External"/><Relationship Id="rId5" Type="http://schemas.openxmlformats.org/officeDocument/2006/relationships/hyperlink" Target="http://www.spokaneschools.org/Page/5848" TargetMode="External"/><Relationship Id="rId4" Type="http://schemas.openxmlformats.org/officeDocument/2006/relationships/hyperlink" Target="http://www.omaksd.wednet.edu/domain/207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81000" y="2743200"/>
            <a:ext cx="8382000" cy="1828800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Ben Rarick</a:t>
            </a:r>
            <a:r>
              <a:rPr lang="en-US" dirty="0"/>
              <a:t>, Executive </a:t>
            </a:r>
            <a:r>
              <a:rPr lang="en-US" dirty="0" smtClean="0"/>
              <a:t>Director, SBE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Mike Hubert, Guidance and Counseling Director, OSPI</a:t>
            </a:r>
          </a:p>
          <a:p>
            <a:r>
              <a:rPr lang="en-US" dirty="0" smtClean="0"/>
              <a:t>Justin </a:t>
            </a:r>
            <a:r>
              <a:rPr lang="en-US" dirty="0" err="1" smtClean="0"/>
              <a:t>Montermini</a:t>
            </a:r>
            <a:r>
              <a:rPr lang="en-US" dirty="0" smtClean="0"/>
              <a:t>, Policy Analyst/Legislative </a:t>
            </a:r>
            <a:r>
              <a:rPr lang="en-US" dirty="0" err="1" smtClean="0"/>
              <a:t>Liaison,WTECB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March 31, 2014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382000" cy="1752600"/>
          </a:xfrm>
        </p:spPr>
        <p:txBody>
          <a:bodyPr/>
          <a:lstStyle/>
          <a:p>
            <a:r>
              <a:rPr lang="en-US" dirty="0" smtClean="0"/>
              <a:t>The High School and Beyond Plan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4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n-US" sz="2800" dirty="0" smtClean="0">
                <a:solidFill>
                  <a:schemeClr val="accent3"/>
                </a:solidFill>
              </a:rPr>
              <a:t>Common Core:  college and career readiness and student ownership of their learning</a:t>
            </a:r>
          </a:p>
        </p:txBody>
      </p:sp>
      <p:sp>
        <p:nvSpPr>
          <p:cNvPr id="6148" name="Content Placeholder 4"/>
          <p:cNvSpPr>
            <a:spLocks noGrp="1"/>
          </p:cNvSpPr>
          <p:nvPr>
            <p:ph sz="half" idx="1"/>
          </p:nvPr>
        </p:nvSpPr>
        <p:spPr>
          <a:xfrm>
            <a:off x="4876800" y="1600200"/>
            <a:ext cx="3810000" cy="45259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Common Core State </a:t>
            </a:r>
            <a:r>
              <a:rPr lang="en-US" sz="2400" dirty="0">
                <a:solidFill>
                  <a:schemeClr val="tx1"/>
                </a:solidFill>
              </a:rPr>
              <a:t>S</a:t>
            </a:r>
            <a:r>
              <a:rPr lang="en-US" sz="2400" dirty="0" smtClean="0">
                <a:solidFill>
                  <a:schemeClr val="tx1"/>
                </a:solidFill>
              </a:rPr>
              <a:t>tandards define the knowledge and skills students should have within their K-12 education careers so that they will graduate high school able to succeed in entry-level, credit-bearing academic college courses and in workforce training programs. </a:t>
            </a:r>
          </a:p>
          <a:p>
            <a:pPr marL="0" indent="0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-</a:t>
            </a:r>
            <a:r>
              <a:rPr lang="en-US" sz="1700" i="1" dirty="0" smtClean="0">
                <a:solidFill>
                  <a:schemeClr val="tx1"/>
                </a:solidFill>
              </a:rPr>
              <a:t>Common Core State Standards</a:t>
            </a:r>
          </a:p>
          <a:p>
            <a:pPr marL="0" indent="0" eaLnBrk="1" hangingPunct="1">
              <a:lnSpc>
                <a:spcPct val="90000"/>
              </a:lnSpc>
            </a:pPr>
            <a:endParaRPr lang="en-US" sz="2600" dirty="0" smtClean="0"/>
          </a:p>
        </p:txBody>
      </p:sp>
      <p:pic>
        <p:nvPicPr>
          <p:cNvPr id="9218" name="Picture 2" descr="C:\Users\danise.ackelson\AppData\Local\Microsoft\Windows\Temporary Internet Files\Content.IE5\8OFFG394\MP90042217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48931"/>
            <a:ext cx="3581400" cy="31344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9219" name="Picture 3" descr="C:\Users\danise.ackelson\AppData\Local\Microsoft\Windows\Temporary Internet Files\Content.IE5\LZPTLHFH\MP90044845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953000"/>
            <a:ext cx="1970568" cy="131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52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Every Student Needs a Plan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794248" cy="4572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7200" dirty="0" smtClean="0"/>
              <a:t> “My High School and Beyond Plan” </a:t>
            </a:r>
            <a:r>
              <a:rPr lang="en-US" sz="7200" dirty="0"/>
              <a:t>s</a:t>
            </a:r>
            <a:r>
              <a:rPr lang="en-US" sz="7200" dirty="0" smtClean="0"/>
              <a:t>tarts </a:t>
            </a:r>
            <a:r>
              <a:rPr lang="en-US" sz="7200" dirty="0"/>
              <a:t>in middle </a:t>
            </a:r>
            <a:r>
              <a:rPr lang="en-US" sz="7200" dirty="0" smtClean="0"/>
              <a:t>school and includes:</a:t>
            </a:r>
            <a:endParaRPr lang="en-US" sz="7200" dirty="0"/>
          </a:p>
          <a:p>
            <a:pPr lvl="1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 smtClean="0"/>
              <a:t>Evidence of C &amp; C readiness knowledge</a:t>
            </a:r>
          </a:p>
          <a:p>
            <a:pPr lvl="2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/>
              <a:t>Career interest inventory results and student </a:t>
            </a:r>
            <a:r>
              <a:rPr lang="en-US" sz="7200" dirty="0" smtClean="0"/>
              <a:t>reflection</a:t>
            </a:r>
          </a:p>
          <a:p>
            <a:pPr lvl="2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 smtClean="0"/>
              <a:t>Financial literacy </a:t>
            </a:r>
          </a:p>
          <a:p>
            <a:pPr lvl="2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 smtClean="0"/>
              <a:t>Postsecondary options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 smtClean="0"/>
              <a:t>Evidence of student progress </a:t>
            </a:r>
            <a:r>
              <a:rPr lang="en-US" sz="7200" dirty="0"/>
              <a:t>to </a:t>
            </a:r>
            <a:r>
              <a:rPr lang="en-US" sz="7200" dirty="0" smtClean="0"/>
              <a:t>date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/>
              <a:t>S</a:t>
            </a:r>
            <a:r>
              <a:rPr lang="en-US" sz="7200" dirty="0" smtClean="0"/>
              <a:t>tudent C &amp; C goals</a:t>
            </a:r>
            <a:endParaRPr lang="en-US" sz="7200" dirty="0"/>
          </a:p>
          <a:p>
            <a:pPr lvl="1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 smtClean="0"/>
              <a:t>Multi-year plan </a:t>
            </a:r>
            <a:r>
              <a:rPr lang="en-US" sz="7200" dirty="0"/>
              <a:t>for </a:t>
            </a:r>
            <a:r>
              <a:rPr lang="en-US" sz="7200" dirty="0" smtClean="0"/>
              <a:t>success (min. 4-6)</a:t>
            </a:r>
            <a:endParaRPr lang="en-US" sz="7200" dirty="0"/>
          </a:p>
          <a:p>
            <a:pPr lvl="1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 smtClean="0"/>
              <a:t>Student reflections</a:t>
            </a:r>
            <a:r>
              <a:rPr lang="en-US" sz="7200" dirty="0"/>
              <a:t>/ </a:t>
            </a:r>
            <a:r>
              <a:rPr lang="en-US" sz="7200" dirty="0" smtClean="0"/>
              <a:t>plan </a:t>
            </a:r>
            <a:r>
              <a:rPr lang="en-US" sz="7200" dirty="0"/>
              <a:t>for next year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 smtClean="0"/>
              <a:t>Connection </a:t>
            </a:r>
            <a:r>
              <a:rPr lang="en-US" sz="7200" dirty="0"/>
              <a:t>to </a:t>
            </a:r>
            <a:r>
              <a:rPr lang="en-US" sz="7200" dirty="0" smtClean="0"/>
              <a:t>registration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sz="7200" dirty="0"/>
              <a:t>U</a:t>
            </a:r>
            <a:r>
              <a:rPr lang="en-US" sz="7200" dirty="0" smtClean="0"/>
              <a:t>pdating of resume</a:t>
            </a:r>
            <a:endParaRPr lang="en-US" sz="7200" dirty="0"/>
          </a:p>
          <a:p>
            <a:endParaRPr lang="en-US" dirty="0"/>
          </a:p>
        </p:txBody>
      </p:sp>
      <p:pic>
        <p:nvPicPr>
          <p:cNvPr id="6" name="Picture 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47800"/>
            <a:ext cx="2398038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03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639762"/>
          </a:xfrm>
          <a:ln w="15875"/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/>
              <a:t>Lesson format: Grades 6-12</a:t>
            </a:r>
            <a:endParaRPr lang="en-US" sz="2800" dirty="0">
              <a:ln w="22225">
                <a:solidFill>
                  <a:srgbClr val="2B4C73"/>
                </a:solidFill>
              </a:ln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724400"/>
          </a:xfrm>
        </p:spPr>
        <p:txBody>
          <a:bodyPr rtlCol="0">
            <a:normAutofit fontScale="85000" lnSpcReduction="20000"/>
          </a:bodyPr>
          <a:lstStyle/>
          <a:p>
            <a:pPr marL="347472" indent="-347472" fontAlgn="auto">
              <a:spcBef>
                <a:spcPts val="1200"/>
              </a:spcBef>
              <a:spcAft>
                <a:spcPts val="1200"/>
              </a:spcAft>
              <a:buFont typeface="Arial Narrow" pitchFamily="34" charset="0"/>
              <a:buChar char="►"/>
              <a:defRPr/>
            </a:pPr>
            <a:r>
              <a:rPr lang="en-US" dirty="0" smtClean="0"/>
              <a:t>Lesson plans are 3 pages</a:t>
            </a:r>
          </a:p>
          <a:p>
            <a:pPr marL="347472" indent="-347472" fontAlgn="auto">
              <a:spcBef>
                <a:spcPts val="1200"/>
              </a:spcBef>
              <a:spcAft>
                <a:spcPts val="1200"/>
              </a:spcAft>
              <a:buFont typeface="Arial Narrow" pitchFamily="34" charset="0"/>
              <a:buChar char="►"/>
              <a:defRPr/>
            </a:pPr>
            <a:r>
              <a:rPr lang="en-US" dirty="0" smtClean="0"/>
              <a:t>Each includes:</a:t>
            </a:r>
          </a:p>
          <a:p>
            <a:pPr marL="747522" lvl="1" indent="-347472" fontAlgn="auto">
              <a:spcBef>
                <a:spcPts val="0"/>
              </a:spcBef>
              <a:spcAft>
                <a:spcPts val="1200"/>
              </a:spcAft>
              <a:buFont typeface="Arial Narrow" pitchFamily="34" charset="0"/>
              <a:buChar char="►"/>
              <a:defRPr/>
            </a:pPr>
            <a:r>
              <a:rPr lang="en-US" sz="2000" dirty="0" smtClean="0"/>
              <a:t>Lesson goals</a:t>
            </a:r>
          </a:p>
          <a:p>
            <a:pPr marL="747522" lvl="1" indent="-347472" fontAlgn="auto">
              <a:spcBef>
                <a:spcPts val="0"/>
              </a:spcBef>
              <a:spcAft>
                <a:spcPts val="1200"/>
              </a:spcAft>
              <a:buFont typeface="Arial Narrow" pitchFamily="34" charset="0"/>
              <a:buChar char="►"/>
              <a:defRPr/>
            </a:pPr>
            <a:r>
              <a:rPr lang="en-US" sz="2000" dirty="0" smtClean="0"/>
              <a:t>Alignment with standards</a:t>
            </a:r>
          </a:p>
          <a:p>
            <a:pPr marL="747522" lvl="1" indent="-347472" fontAlgn="auto">
              <a:spcBef>
                <a:spcPts val="0"/>
              </a:spcBef>
              <a:spcAft>
                <a:spcPts val="1200"/>
              </a:spcAft>
              <a:buFont typeface="Arial Narrow" pitchFamily="34" charset="0"/>
              <a:buChar char="►"/>
              <a:defRPr/>
            </a:pPr>
            <a:r>
              <a:rPr lang="en-US" sz="2000" dirty="0" smtClean="0"/>
              <a:t>Materials needed</a:t>
            </a:r>
          </a:p>
          <a:p>
            <a:pPr marL="747522" lvl="1" indent="-347472" fontAlgn="auto">
              <a:spcBef>
                <a:spcPts val="0"/>
              </a:spcBef>
              <a:spcAft>
                <a:spcPts val="1200"/>
              </a:spcAft>
              <a:buFont typeface="Arial Narrow" pitchFamily="34" charset="0"/>
              <a:buChar char="►"/>
              <a:defRPr/>
            </a:pPr>
            <a:r>
              <a:rPr lang="en-US" sz="2000" dirty="0" smtClean="0"/>
              <a:t>Core, enrichment, exploration activities</a:t>
            </a:r>
          </a:p>
          <a:p>
            <a:pPr marL="747522" lvl="1" indent="-347472" fontAlgn="auto">
              <a:spcBef>
                <a:spcPts val="0"/>
              </a:spcBef>
              <a:spcAft>
                <a:spcPts val="1200"/>
              </a:spcAft>
              <a:buFont typeface="Arial Narrow" pitchFamily="34" charset="0"/>
              <a:buChar char="►"/>
              <a:defRPr/>
            </a:pPr>
            <a:r>
              <a:rPr lang="en-US" sz="2000" dirty="0" smtClean="0"/>
              <a:t>List of Washington resources </a:t>
            </a:r>
          </a:p>
          <a:p>
            <a:pPr marL="747522" lvl="1" indent="-347472" fontAlgn="auto">
              <a:spcBef>
                <a:spcPts val="0"/>
              </a:spcBef>
              <a:spcAft>
                <a:spcPts val="1200"/>
              </a:spcAft>
              <a:buFont typeface="Arial Narrow" pitchFamily="34" charset="0"/>
              <a:buChar char="►"/>
              <a:defRPr/>
            </a:pPr>
            <a:r>
              <a:rPr lang="en-US" sz="2000" dirty="0" smtClean="0"/>
              <a:t>Student worksheet, family handout</a:t>
            </a:r>
          </a:p>
          <a:p>
            <a:pPr marL="347472" indent="-347472" fontAlgn="auto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Font typeface="Arial Narrow" pitchFamily="34" charset="0"/>
              <a:buChar char="►"/>
              <a:defRPr/>
            </a:pPr>
            <a:r>
              <a:rPr lang="en-US" dirty="0" smtClean="0"/>
              <a:t>Many are packaged with Power Point presentations</a:t>
            </a:r>
            <a:endParaRPr lang="en-US" sz="34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>
              <a:solidFill>
                <a:srgbClr val="2B4C73"/>
              </a:solidFill>
              <a:latin typeface="Arial Narrow" pitchFamily="34" charset="0"/>
            </a:endParaRPr>
          </a:p>
        </p:txBody>
      </p:sp>
      <p:pic>
        <p:nvPicPr>
          <p:cNvPr id="7" name="Picture 6" descr="CG WA Gr 6-7 Intro to STEM Rev 12-11_Page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1882" y="1447800"/>
            <a:ext cx="3768436" cy="4876800"/>
          </a:xfrm>
          <a:prstGeom prst="rect">
            <a:avLst/>
          </a:prstGeom>
          <a:ln>
            <a:solidFill>
              <a:srgbClr val="2B4C7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50" name="Picture 13" descr="New Triangl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5" b="9615"/>
          <a:stretch>
            <a:fillRect/>
          </a:stretch>
        </p:blipFill>
        <p:spPr bwMode="auto">
          <a:xfrm>
            <a:off x="7904163" y="5699125"/>
            <a:ext cx="1239837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50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does this work in our schools?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260848" cy="4572000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 smtClean="0"/>
              <a:t>School-wide/Systems Approach</a:t>
            </a:r>
          </a:p>
          <a:p>
            <a:pPr lvl="1"/>
            <a:r>
              <a:rPr lang="en-US" sz="7200" dirty="0"/>
              <a:t>Designated time during school </a:t>
            </a:r>
            <a:r>
              <a:rPr lang="en-US" sz="7200" dirty="0" smtClean="0"/>
              <a:t>day</a:t>
            </a:r>
          </a:p>
          <a:p>
            <a:pPr lvl="2"/>
            <a:r>
              <a:rPr lang="en-US" sz="7200" dirty="0" smtClean="0"/>
              <a:t>Advisory</a:t>
            </a:r>
          </a:p>
          <a:p>
            <a:pPr lvl="2"/>
            <a:r>
              <a:rPr lang="en-US" sz="7200" dirty="0" smtClean="0"/>
              <a:t>Counselors deliver in classes</a:t>
            </a:r>
          </a:p>
          <a:p>
            <a:pPr lvl="2"/>
            <a:r>
              <a:rPr lang="en-US" sz="7200" dirty="0" smtClean="0"/>
              <a:t>Career Counselors in career center</a:t>
            </a:r>
          </a:p>
          <a:p>
            <a:pPr lvl="2"/>
            <a:r>
              <a:rPr lang="en-US" sz="7200" dirty="0" smtClean="0"/>
              <a:t>Counselors one-to-one meetings</a:t>
            </a:r>
          </a:p>
          <a:p>
            <a:pPr lvl="2"/>
            <a:r>
              <a:rPr lang="en-US" sz="7200" dirty="0" smtClean="0"/>
              <a:t>Designated class </a:t>
            </a:r>
          </a:p>
          <a:p>
            <a:pPr lvl="1"/>
            <a:r>
              <a:rPr lang="en-US" sz="7200" dirty="0" smtClean="0"/>
              <a:t>Leadership from administration, counseling, and teachers</a:t>
            </a:r>
          </a:p>
          <a:p>
            <a:pPr lvl="1"/>
            <a:r>
              <a:rPr lang="en-US" sz="7200" dirty="0" smtClean="0"/>
              <a:t>Professional development provided</a:t>
            </a:r>
            <a:endParaRPr lang="en-US" sz="7200" dirty="0"/>
          </a:p>
          <a:p>
            <a:r>
              <a:rPr lang="en-US" sz="7200" dirty="0" smtClean="0"/>
              <a:t>Portfolio/Plan </a:t>
            </a:r>
            <a:r>
              <a:rPr lang="en-US" sz="7200" dirty="0"/>
              <a:t>can be paper or </a:t>
            </a:r>
            <a:r>
              <a:rPr lang="en-US" sz="7200" dirty="0" smtClean="0"/>
              <a:t>electronic</a:t>
            </a:r>
            <a:endParaRPr lang="en-US" sz="7200" i="1" dirty="0"/>
          </a:p>
          <a:p>
            <a:r>
              <a:rPr lang="en-US" sz="7200" dirty="0" smtClean="0"/>
              <a:t>Content of plan </a:t>
            </a:r>
            <a:r>
              <a:rPr lang="en-US" sz="7200" dirty="0"/>
              <a:t>are organized by </a:t>
            </a:r>
            <a:r>
              <a:rPr lang="en-US" sz="7200" dirty="0" smtClean="0"/>
              <a:t>three areas</a:t>
            </a:r>
            <a:r>
              <a:rPr lang="en-US" sz="7200" dirty="0"/>
              <a:t>:</a:t>
            </a:r>
          </a:p>
          <a:p>
            <a:pPr lvl="1"/>
            <a:r>
              <a:rPr lang="en-US" sz="7200" dirty="0" smtClean="0">
                <a:solidFill>
                  <a:schemeClr val="tx1"/>
                </a:solidFill>
              </a:rPr>
              <a:t>Academic Development</a:t>
            </a:r>
          </a:p>
          <a:p>
            <a:pPr lvl="1"/>
            <a:r>
              <a:rPr lang="en-US" sz="7200" dirty="0" smtClean="0">
                <a:solidFill>
                  <a:schemeClr val="tx1"/>
                </a:solidFill>
              </a:rPr>
              <a:t>Career Development</a:t>
            </a:r>
          </a:p>
          <a:p>
            <a:pPr lvl="1"/>
            <a:r>
              <a:rPr lang="en-US" sz="7200" dirty="0" smtClean="0">
                <a:solidFill>
                  <a:schemeClr val="tx1"/>
                </a:solidFill>
              </a:rPr>
              <a:t>Personal/Social Development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76400"/>
            <a:ext cx="2066925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3" descr="C:\Users\danise.ackelson\AppData\Local\Microsoft\Windows\Temporary Internet Files\Content.IE5\6HHN5MME\MP900414104[1]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57862" y="4117848"/>
            <a:ext cx="30480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101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40678" y="152400"/>
            <a:ext cx="8927122" cy="744415"/>
          </a:xfrm>
          <a:noFill/>
        </p:spPr>
        <p:txBody>
          <a:bodyPr>
            <a:noAutofit/>
          </a:bodyPr>
          <a:lstStyle/>
          <a:p>
            <a:r>
              <a:rPr lang="en-US" sz="2800" dirty="0"/>
              <a:t>Career Guidance WA </a:t>
            </a:r>
            <a:r>
              <a:rPr lang="en-US" sz="2800" dirty="0" smtClean="0"/>
              <a:t>evidence supported 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678" y="1371600"/>
            <a:ext cx="4355122" cy="5029200"/>
          </a:xfrm>
        </p:spPr>
        <p:txBody>
          <a:bodyPr>
            <a:normAutofit fontScale="77500" lnSpcReduction="20000"/>
          </a:bodyPr>
          <a:lstStyle/>
          <a:p>
            <a:pPr marL="460375" indent="-273050">
              <a:buFont typeface="Arial" charset="0"/>
              <a:buChar char="•"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</a:rPr>
              <a:t>Advisories</a:t>
            </a:r>
          </a:p>
          <a:p>
            <a:pPr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Providing individualized support for all students directed to </a:t>
            </a: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HSBP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 development and progress</a:t>
            </a:r>
          </a:p>
          <a:p>
            <a:pPr marL="460375" indent="-273050">
              <a:buFont typeface="Arial" charset="0"/>
              <a:buChar char="•"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</a:rPr>
              <a:t>C &amp; C readiness curriculum</a:t>
            </a:r>
          </a:p>
          <a:p>
            <a:pPr marL="80010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A </a:t>
            </a:r>
            <a:r>
              <a:rPr lang="en-US" sz="2000" dirty="0" smtClean="0">
                <a:latin typeface="Calibri" pitchFamily="34" charset="0"/>
              </a:rPr>
              <a:t>scoped 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and sequenced curriculum that addresses SBE </a:t>
            </a: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HSBP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 components</a:t>
            </a:r>
          </a:p>
          <a:p>
            <a:pPr marL="80010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latin typeface="Calibri" pitchFamily="34" charset="0"/>
              </a:rPr>
              <a:t>School wide implementation</a:t>
            </a:r>
            <a:endParaRPr lang="en-US" sz="20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80010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HSBP</a:t>
            </a:r>
            <a:r>
              <a:rPr lang="en-US" sz="2000" dirty="0" smtClean="0">
                <a:latin typeface="Calibri" pitchFamily="34" charset="0"/>
              </a:rPr>
              <a:t> tools and templates</a:t>
            </a:r>
            <a:endParaRPr lang="en-US" sz="20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57200">
              <a:buFont typeface="Arial" charset="0"/>
              <a:buChar char="•"/>
              <a:defRPr/>
            </a:pPr>
            <a:r>
              <a:rPr lang="en-US" sz="2400" b="1" dirty="0" smtClean="0">
                <a:latin typeface="Calibri" pitchFamily="34" charset="0"/>
              </a:rPr>
              <a:t>Individual p</a:t>
            </a: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</a:rPr>
              <a:t>lanning portfolio</a:t>
            </a:r>
          </a:p>
          <a:p>
            <a:pPr marL="85725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Student ownership and organization of C &amp; C eligibility and readiness knowledge within </a:t>
            </a: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HSBP</a:t>
            </a:r>
          </a:p>
          <a:p>
            <a:pPr marL="457200">
              <a:buFont typeface="Arial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latin typeface="Calibri" pitchFamily="34" charset="0"/>
              </a:rPr>
              <a:t>Student-led </a:t>
            </a: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</a:rPr>
              <a:t>conference</a:t>
            </a:r>
            <a:endParaRPr lang="en-US" sz="2400" b="1" dirty="0">
              <a:solidFill>
                <a:schemeClr val="tx1"/>
              </a:solidFill>
              <a:latin typeface="Calibri" pitchFamily="34" charset="0"/>
            </a:endParaRPr>
          </a:p>
          <a:p>
            <a:pPr marL="85725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>
                <a:latin typeface="Calibri" pitchFamily="34" charset="0"/>
              </a:rPr>
              <a:t>S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tudents present their </a:t>
            </a: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HSBP</a:t>
            </a:r>
          </a:p>
          <a:p>
            <a:pPr marL="85725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latin typeface="Calibri" pitchFamily="34" charset="0"/>
              </a:rPr>
              <a:t>Parent opportunity to connect to student </a:t>
            </a: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HSBP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en-US" sz="2000" dirty="0">
              <a:latin typeface="Calibri" pitchFamily="34" charset="0"/>
            </a:endParaRPr>
          </a:p>
          <a:p>
            <a:pPr marL="457200">
              <a:buFont typeface="Arial" charset="0"/>
              <a:buChar char="•"/>
              <a:defRPr/>
            </a:pPr>
            <a:r>
              <a:rPr lang="en-US" sz="2400" b="1" dirty="0">
                <a:latin typeface="Calibri" pitchFamily="34" charset="0"/>
              </a:rPr>
              <a:t>Student-informed </a:t>
            </a:r>
            <a:r>
              <a:rPr lang="en-US" sz="2400" b="1" dirty="0" smtClean="0">
                <a:latin typeface="Calibri" pitchFamily="34" charset="0"/>
              </a:rPr>
              <a:t>scheduling</a:t>
            </a:r>
            <a:endParaRPr lang="en-US" sz="2400" b="1" dirty="0">
              <a:latin typeface="Calibri" pitchFamily="34" charset="0"/>
            </a:endParaRPr>
          </a:p>
          <a:p>
            <a:pPr marL="85725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latin typeface="Calibri" pitchFamily="34" charset="0"/>
              </a:rPr>
              <a:t>School response to student </a:t>
            </a: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HSBP</a:t>
            </a:r>
            <a:r>
              <a:rPr lang="en-US" sz="2000" dirty="0" smtClean="0">
                <a:latin typeface="Calibri" pitchFamily="34" charset="0"/>
              </a:rPr>
              <a:t> needs </a:t>
            </a:r>
          </a:p>
          <a:p>
            <a:pPr marL="85725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latin typeface="Calibri" pitchFamily="34" charset="0"/>
              </a:rPr>
              <a:t>Connects </a:t>
            </a: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HSBP</a:t>
            </a:r>
            <a:r>
              <a:rPr lang="en-US" sz="2000" dirty="0" smtClean="0">
                <a:latin typeface="Calibri" pitchFamily="34" charset="0"/>
              </a:rPr>
              <a:t> to registration process</a:t>
            </a:r>
            <a:endParaRPr lang="en-US" sz="2000" dirty="0">
              <a:latin typeface="Calibri" pitchFamily="34" charset="0"/>
            </a:endParaRPr>
          </a:p>
          <a:p>
            <a:pPr marL="457200">
              <a:spcBef>
                <a:spcPts val="200"/>
              </a:spcBef>
              <a:buFont typeface="Arial" charset="0"/>
              <a:buChar char="–"/>
              <a:defRPr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4343400" cy="5029200"/>
          </a:xfrm>
        </p:spPr>
        <p:txBody>
          <a:bodyPr>
            <a:normAutofit fontScale="77500" lnSpcReduction="20000"/>
          </a:bodyPr>
          <a:lstStyle/>
          <a:p>
            <a:pPr marL="457200">
              <a:buFont typeface="Arial" charset="0"/>
              <a:buChar char="•"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</a:rPr>
              <a:t>Evaluation</a:t>
            </a:r>
          </a:p>
          <a:p>
            <a:pPr marL="85725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Use data to inform student and program impacts and needed adjustments</a:t>
            </a:r>
          </a:p>
          <a:p>
            <a:pPr marL="457200">
              <a:buFont typeface="Arial" charset="0"/>
              <a:buChar char="•"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</a:rPr>
              <a:t>Program management</a:t>
            </a:r>
          </a:p>
          <a:p>
            <a:pPr marL="85725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Supports improvement plan and distributive leadership</a:t>
            </a:r>
          </a:p>
          <a:p>
            <a:pPr marL="857250" lvl="1">
              <a:spcBef>
                <a:spcPts val="400"/>
              </a:spcBef>
              <a:buFont typeface="Arial" charset="0"/>
              <a:buChar char="–"/>
              <a:defRPr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Consists of principal, counselor, and teachers</a:t>
            </a:r>
          </a:p>
          <a:p>
            <a:pPr marL="457200">
              <a:buFont typeface="Arial" charset="0"/>
              <a:buChar char="•"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</a:rPr>
              <a:t>Integration within a </a:t>
            </a:r>
            <a:r>
              <a:rPr lang="en-US" sz="2400" b="1" dirty="0" smtClean="0">
                <a:latin typeface="Calibri" pitchFamily="34" charset="0"/>
              </a:rPr>
              <a:t>comprehensive </a:t>
            </a:r>
            <a:r>
              <a:rPr lang="en-US" sz="2400" b="1" dirty="0">
                <a:latin typeface="Calibri" pitchFamily="34" charset="0"/>
              </a:rPr>
              <a:t>g</a:t>
            </a:r>
            <a:r>
              <a:rPr lang="en-US" sz="2400" b="1" dirty="0" smtClean="0">
                <a:latin typeface="Calibri" pitchFamily="34" charset="0"/>
              </a:rPr>
              <a:t>uidance &amp; counseling </a:t>
            </a:r>
            <a:r>
              <a:rPr lang="en-US" sz="2400" b="1" dirty="0">
                <a:latin typeface="Calibri" pitchFamily="34" charset="0"/>
              </a:rPr>
              <a:t>p</a:t>
            </a:r>
            <a:r>
              <a:rPr lang="en-US" sz="2400" b="1" dirty="0" smtClean="0">
                <a:latin typeface="Calibri" pitchFamily="34" charset="0"/>
              </a:rPr>
              <a:t>rogram</a:t>
            </a:r>
            <a:endParaRPr lang="en-US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857250" lvl="1">
              <a:spcBef>
                <a:spcPts val="200"/>
              </a:spcBef>
              <a:buFont typeface="Arial" charset="0"/>
              <a:buChar char="–"/>
              <a:defRPr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Foundational for </a:t>
            </a: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HSBP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 process sustainability</a:t>
            </a:r>
          </a:p>
          <a:p>
            <a:pPr marL="857250" lvl="1">
              <a:spcBef>
                <a:spcPts val="400"/>
              </a:spcBef>
              <a:buFont typeface="Arial" charset="0"/>
              <a:buChar char="–"/>
              <a:defRPr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</a:rPr>
              <a:t>Vertical teaming between MS and HS for seamless transition</a:t>
            </a:r>
            <a:endParaRPr lang="en-US" sz="2000" dirty="0">
              <a:solidFill>
                <a:schemeClr val="tx1"/>
              </a:solidFill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343" y="5671242"/>
            <a:ext cx="3746811" cy="91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27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846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Career Guidance WA HSBP </a:t>
            </a:r>
            <a:r>
              <a:rPr lang="en-US" sz="2800" dirty="0"/>
              <a:t>p</a:t>
            </a:r>
            <a:r>
              <a:rPr lang="en-US" sz="2800" dirty="0" smtClean="0"/>
              <a:t>rocesses bring results (2008-2013)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892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US" altLang="en-US" sz="2400" dirty="0" smtClean="0"/>
              <a:t>College-Ready Transcripts Increases</a:t>
            </a:r>
          </a:p>
          <a:p>
            <a:pPr lvl="1"/>
            <a:r>
              <a:rPr lang="en-US" altLang="en-US" dirty="0" smtClean="0"/>
              <a:t>17</a:t>
            </a:r>
            <a:r>
              <a:rPr lang="en-US" altLang="en-US" dirty="0"/>
              <a:t>% to 31% for Native American Students </a:t>
            </a:r>
          </a:p>
          <a:p>
            <a:pPr lvl="1"/>
            <a:r>
              <a:rPr lang="en-US" altLang="en-US" dirty="0" smtClean="0"/>
              <a:t>31</a:t>
            </a:r>
            <a:r>
              <a:rPr lang="en-US" altLang="en-US" dirty="0"/>
              <a:t>% to 47% for African American Students</a:t>
            </a:r>
          </a:p>
          <a:p>
            <a:pPr>
              <a:buFontTx/>
              <a:buNone/>
            </a:pPr>
            <a:endParaRPr lang="en-US" altLang="en-US" sz="2400" dirty="0"/>
          </a:p>
          <a:p>
            <a:r>
              <a:rPr lang="en-US" altLang="en-US" sz="2400" dirty="0" smtClean="0"/>
              <a:t>Similar increases </a:t>
            </a:r>
            <a:r>
              <a:rPr lang="en-US" altLang="en-US" sz="2400" dirty="0"/>
              <a:t>in Dual Credit course participation (AP) 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00600" y="1522317"/>
            <a:ext cx="4038600" cy="468172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Course taking patterns</a:t>
            </a:r>
          </a:p>
          <a:p>
            <a:pPr lvl="1"/>
            <a:r>
              <a:rPr lang="en-US" dirty="0" smtClean="0"/>
              <a:t>MS Algebra 22 – 27%</a:t>
            </a:r>
          </a:p>
          <a:p>
            <a:pPr lvl="1"/>
            <a:r>
              <a:rPr lang="en-US" dirty="0" err="1" smtClean="0"/>
              <a:t>Adv</a:t>
            </a:r>
            <a:r>
              <a:rPr lang="en-US" dirty="0" smtClean="0"/>
              <a:t> Math in HS 61 -75%</a:t>
            </a:r>
          </a:p>
          <a:p>
            <a:pPr lvl="1"/>
            <a:r>
              <a:rPr lang="en-US" dirty="0" smtClean="0"/>
              <a:t>Chemistry 33 - 58%</a:t>
            </a:r>
          </a:p>
          <a:p>
            <a:pPr lvl="1"/>
            <a:r>
              <a:rPr lang="en-US" dirty="0" smtClean="0"/>
              <a:t>Parent participation 40 – 79%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r>
              <a:rPr lang="en-US" sz="2400" dirty="0" smtClean="0"/>
              <a:t>Graduation rates</a:t>
            </a:r>
          </a:p>
          <a:p>
            <a:pPr lvl="1"/>
            <a:r>
              <a:rPr lang="en-US" dirty="0" smtClean="0"/>
              <a:t>60-69% (18 points higher than comparison schools)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89" y="5667599"/>
            <a:ext cx="3746811" cy="91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110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0784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Examples of schools making a difference through their HSBP processes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Anacortes </a:t>
            </a:r>
            <a:r>
              <a:rPr lang="en-US" dirty="0"/>
              <a:t>High School - </a:t>
            </a:r>
            <a:r>
              <a:rPr lang="en-US" sz="1900" dirty="0">
                <a:hlinkClick r:id="rId2"/>
              </a:rPr>
              <a:t>http://ahs.asd103.org/pages/Anacortes_High_School/Parent_Student_Resources/AHS_Counseling_Center/Counseling_Center_Documents/Advisory___</a:t>
            </a:r>
            <a:r>
              <a:rPr lang="en-US" sz="1900" dirty="0" smtClean="0">
                <a:hlinkClick r:id="rId2"/>
              </a:rPr>
              <a:t>Portfolio</a:t>
            </a:r>
            <a:endParaRPr lang="en-US" dirty="0" smtClean="0"/>
          </a:p>
          <a:p>
            <a:r>
              <a:rPr lang="en-US" dirty="0" smtClean="0"/>
              <a:t>Bremerton </a:t>
            </a:r>
            <a:r>
              <a:rPr lang="en-US" dirty="0"/>
              <a:t>High School - </a:t>
            </a:r>
            <a:r>
              <a:rPr lang="en-US" sz="1900" dirty="0">
                <a:hlinkClick r:id="rId3"/>
              </a:rPr>
              <a:t>http://</a:t>
            </a:r>
            <a:r>
              <a:rPr lang="en-US" sz="1900" dirty="0" smtClean="0">
                <a:hlinkClick r:id="rId3"/>
              </a:rPr>
              <a:t>www.bremertonschools.org/domain/1421</a:t>
            </a:r>
            <a:endParaRPr lang="en-US" dirty="0" smtClean="0"/>
          </a:p>
          <a:p>
            <a:r>
              <a:rPr lang="en-US" dirty="0" smtClean="0"/>
              <a:t>Omak High School </a:t>
            </a:r>
            <a:r>
              <a:rPr lang="en-US" dirty="0"/>
              <a:t>- </a:t>
            </a:r>
            <a:r>
              <a:rPr lang="en-US" sz="1900" dirty="0">
                <a:hlinkClick r:id="rId4"/>
              </a:rPr>
              <a:t>http://</a:t>
            </a:r>
            <a:r>
              <a:rPr lang="en-US" sz="1900" dirty="0" smtClean="0">
                <a:hlinkClick r:id="rId4"/>
              </a:rPr>
              <a:t>www.omaksd.wednet.edu/domain/207</a:t>
            </a:r>
            <a:endParaRPr lang="en-US" sz="1900" dirty="0" smtClean="0"/>
          </a:p>
          <a:p>
            <a:r>
              <a:rPr lang="en-US" dirty="0" smtClean="0"/>
              <a:t>Rogers </a:t>
            </a:r>
            <a:r>
              <a:rPr lang="en-US" dirty="0"/>
              <a:t>High School - </a:t>
            </a:r>
            <a:r>
              <a:rPr lang="en-US" sz="1900" dirty="0">
                <a:hlinkClick r:id="rId5"/>
              </a:rPr>
              <a:t>http://</a:t>
            </a:r>
            <a:r>
              <a:rPr lang="en-US" sz="1900" dirty="0" smtClean="0">
                <a:hlinkClick r:id="rId5"/>
              </a:rPr>
              <a:t>www.spokaneschools.org/Page/5848</a:t>
            </a:r>
            <a:endParaRPr lang="en-US" sz="1900" dirty="0" smtClean="0"/>
          </a:p>
          <a:p>
            <a:r>
              <a:rPr lang="en-US" dirty="0" smtClean="0"/>
              <a:t>Toppenish </a:t>
            </a:r>
            <a:r>
              <a:rPr lang="en-US" dirty="0"/>
              <a:t>High School - </a:t>
            </a:r>
            <a:r>
              <a:rPr lang="en-US" sz="1900" dirty="0">
                <a:hlinkClick r:id="rId6"/>
              </a:rPr>
              <a:t>https://sites.google.com/a/toppenish.wednet.edu/advisory</a:t>
            </a:r>
            <a:r>
              <a:rPr lang="en-US" sz="1900" dirty="0" smtClean="0">
                <a:hlinkClick r:id="rId6"/>
              </a:rPr>
              <a:t>/</a:t>
            </a:r>
            <a:endParaRPr lang="en-US" sz="1900" dirty="0" smtClean="0"/>
          </a:p>
          <a:p>
            <a:r>
              <a:rPr lang="en-US" dirty="0" smtClean="0"/>
              <a:t>Washington </a:t>
            </a:r>
            <a:r>
              <a:rPr lang="en-US" dirty="0"/>
              <a:t>High School - </a:t>
            </a:r>
            <a:r>
              <a:rPr lang="en-US" sz="2100" dirty="0">
                <a:hlinkClick r:id="rId7"/>
              </a:rPr>
              <a:t>http://</a:t>
            </a:r>
            <a:r>
              <a:rPr lang="en-US" sz="2100" dirty="0" smtClean="0">
                <a:hlinkClick r:id="rId7"/>
              </a:rPr>
              <a:t>fpschools.org/Section.aspx?SectionID=3&amp;ContentID=81</a:t>
            </a:r>
            <a:endParaRPr lang="en-US" sz="2100" dirty="0" smtClean="0"/>
          </a:p>
          <a:p>
            <a:r>
              <a:rPr lang="en-US" dirty="0" err="1" smtClean="0"/>
              <a:t>Keithley</a:t>
            </a:r>
            <a:r>
              <a:rPr lang="en-US" dirty="0" smtClean="0"/>
              <a:t> </a:t>
            </a:r>
            <a:r>
              <a:rPr lang="en-US" dirty="0"/>
              <a:t>Middle School - </a:t>
            </a:r>
            <a:r>
              <a:rPr lang="en-US" sz="2100" dirty="0">
                <a:hlinkClick r:id="rId7"/>
              </a:rPr>
              <a:t>http://</a:t>
            </a:r>
            <a:r>
              <a:rPr lang="en-US" sz="2100" dirty="0" smtClean="0">
                <a:hlinkClick r:id="rId7"/>
              </a:rPr>
              <a:t>fpschools.org/Section.aspx?SectionID=3&amp;ContentID=81</a:t>
            </a:r>
            <a:endParaRPr lang="en-US" sz="21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78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 &amp; the HSBP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799"/>
          </a:xfrm>
        </p:spPr>
        <p:txBody>
          <a:bodyPr/>
          <a:lstStyle/>
          <a:p>
            <a:r>
              <a:rPr lang="en-US" dirty="0" smtClean="0"/>
              <a:t>The Common Core Standards</a:t>
            </a:r>
          </a:p>
          <a:p>
            <a:pPr lvl="1"/>
            <a:r>
              <a:rPr lang="en-US" dirty="0" smtClean="0"/>
              <a:t>Do not address full range of career ready practices</a:t>
            </a:r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09600" y="2971800"/>
          <a:ext cx="8077200" cy="2440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23229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Skills and Abilities Partially Covered by CCSS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Skills and Abilities Not Covered by CCSS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06363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External and internal work-based communications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Job seeking skills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Creative application of learning in non-routine work-based activities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Conflict management and resolution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Mentoring skills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Career planning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Workplace safety and health awareness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Workplace dress and behavior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Vocation-specific skills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Leadership skills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effectLst/>
                        </a:rPr>
                        <a:t>Knowledge of business organizations and structures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13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Washington’s Readiness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r>
              <a:rPr lang="en-US" dirty="0" smtClean="0"/>
              <a:t>Employers Struggle to fill positions</a:t>
            </a:r>
          </a:p>
          <a:p>
            <a:pPr lvl="1"/>
            <a:r>
              <a:rPr lang="en-US" dirty="0" smtClean="0"/>
              <a:t>Recent survey of 600+ employers in regards to potential hires </a:t>
            </a:r>
          </a:p>
          <a:p>
            <a:pPr lvl="2"/>
            <a:r>
              <a:rPr lang="en-US" dirty="0" smtClean="0"/>
              <a:t>85 percent found deficiency in occupational skills</a:t>
            </a:r>
          </a:p>
          <a:p>
            <a:pPr lvl="2"/>
            <a:r>
              <a:rPr lang="en-US" dirty="0" smtClean="0"/>
              <a:t>63 percent found deficiency in positive work habits</a:t>
            </a:r>
          </a:p>
          <a:p>
            <a:pPr lvl="2"/>
            <a:r>
              <a:rPr lang="en-US" dirty="0" smtClean="0"/>
              <a:t>62 percent found deficiency in communication skills</a:t>
            </a:r>
          </a:p>
          <a:p>
            <a:pPr lvl="1"/>
            <a:r>
              <a:rPr lang="en-US" dirty="0" smtClean="0"/>
              <a:t>Business organizations</a:t>
            </a:r>
          </a:p>
          <a:p>
            <a:pPr lvl="2"/>
            <a:r>
              <a:rPr lang="en-US" dirty="0" smtClean="0"/>
              <a:t>Report that students and teachers are not aware of full range of postsecondary options</a:t>
            </a:r>
          </a:p>
          <a:p>
            <a:pPr lvl="2"/>
            <a:r>
              <a:rPr lang="en-US" dirty="0" smtClean="0"/>
              <a:t>Recommend integrating employability skills in to education and training efforts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067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Impact of comprehensive Career Guidance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Core and other academic reforms do not address the entire need</a:t>
            </a:r>
          </a:p>
          <a:p>
            <a:pPr lvl="1"/>
            <a:r>
              <a:rPr lang="en-US" dirty="0" smtClean="0"/>
              <a:t>Schools that systematically address career guidance (</a:t>
            </a:r>
            <a:r>
              <a:rPr lang="en-US" dirty="0" err="1" smtClean="0"/>
              <a:t>i.e</a:t>
            </a:r>
            <a:r>
              <a:rPr lang="en-US" dirty="0" smtClean="0"/>
              <a:t> </a:t>
            </a:r>
            <a:r>
              <a:rPr lang="en-US" dirty="0" err="1" smtClean="0"/>
              <a:t>Nav</a:t>
            </a:r>
            <a:r>
              <a:rPr lang="en-US" dirty="0" smtClean="0"/>
              <a:t> 101) experience positive trends</a:t>
            </a:r>
          </a:p>
          <a:p>
            <a:pPr lvl="2"/>
            <a:r>
              <a:rPr lang="en-US" dirty="0" smtClean="0"/>
              <a:t>16 percent increase in college ready transcripts for all students (greater increase for disadvantaged students)</a:t>
            </a:r>
          </a:p>
          <a:p>
            <a:pPr lvl="2"/>
            <a:r>
              <a:rPr lang="en-US" dirty="0" smtClean="0"/>
              <a:t>18 percent increase in overall graduation rates</a:t>
            </a:r>
          </a:p>
          <a:p>
            <a:pPr lvl="2"/>
            <a:r>
              <a:rPr lang="en-US" dirty="0" smtClean="0"/>
              <a:t>9.4 percent increase in postsecondary persistence</a:t>
            </a:r>
          </a:p>
          <a:p>
            <a:pPr lvl="3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83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Why is the High School and Beyond Plan (HSBP) important?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Get students thinking about goals and steps to achieve those goals</a:t>
            </a:r>
          </a:p>
          <a:p>
            <a:r>
              <a:rPr lang="en-US" dirty="0" smtClean="0"/>
              <a:t>New graduation requirements and personalized pathways rely on meaningful HSBP</a:t>
            </a:r>
          </a:p>
          <a:p>
            <a:pPr lvl="1"/>
            <a:r>
              <a:rPr lang="en-US" dirty="0" smtClean="0"/>
              <a:t>HSBP will be used to establish personalized pathway and corresponding requirements </a:t>
            </a:r>
          </a:p>
          <a:p>
            <a:pPr lvl="1"/>
            <a:r>
              <a:rPr lang="en-US" dirty="0" smtClean="0"/>
              <a:t>HSBP will be used to make course-taking decisions (3</a:t>
            </a:r>
            <a:r>
              <a:rPr lang="en-US" baseline="30000" dirty="0" smtClean="0"/>
              <a:t>rd</a:t>
            </a:r>
            <a:r>
              <a:rPr lang="en-US" dirty="0" smtClean="0"/>
              <a:t> credit of math, 3</a:t>
            </a:r>
            <a:r>
              <a:rPr lang="en-US" baseline="30000" dirty="0" smtClean="0"/>
              <a:t>rd</a:t>
            </a:r>
            <a:r>
              <a:rPr lang="en-US" dirty="0" smtClean="0"/>
              <a:t> credit of science, electives, personalized pathway requirements, equivalent CTE courses)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91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School &amp; Beyond 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Well developed plans create focus for students and parents</a:t>
            </a:r>
          </a:p>
          <a:p>
            <a:pPr lvl="1"/>
            <a:r>
              <a:rPr lang="en-US" dirty="0" smtClean="0"/>
              <a:t>Provides opportunity for student to express personal interest and long term goals</a:t>
            </a:r>
          </a:p>
          <a:p>
            <a:pPr lvl="2"/>
            <a:r>
              <a:rPr lang="en-US" dirty="0" smtClean="0"/>
              <a:t>Identify specific career path and requisite skills for success</a:t>
            </a:r>
          </a:p>
          <a:p>
            <a:pPr lvl="1"/>
            <a:r>
              <a:rPr lang="en-US" dirty="0" smtClean="0"/>
              <a:t>Creates shared effort between students, parents, &amp; educators</a:t>
            </a:r>
          </a:p>
          <a:p>
            <a:pPr lvl="1"/>
            <a:r>
              <a:rPr lang="en-US" dirty="0" smtClean="0"/>
              <a:t>Establishes guide post for students 4 year high school experience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5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</a:t>
            </a:r>
            <a:r>
              <a:rPr lang="en-US" dirty="0"/>
              <a:t>s</a:t>
            </a:r>
            <a:r>
              <a:rPr lang="en-US" dirty="0" smtClean="0"/>
              <a:t>chools </a:t>
            </a:r>
            <a:r>
              <a:rPr lang="en-US" dirty="0"/>
              <a:t>c</a:t>
            </a:r>
            <a:r>
              <a:rPr lang="en-US" dirty="0" smtClean="0"/>
              <a:t>urrently </a:t>
            </a:r>
            <a:r>
              <a:rPr lang="en-US" dirty="0"/>
              <a:t>u</a:t>
            </a:r>
            <a:r>
              <a:rPr lang="en-US" dirty="0" smtClean="0"/>
              <a:t>se the HSBP?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HSBP is used and implemented differently in each district</a:t>
            </a:r>
          </a:p>
          <a:p>
            <a:pPr lvl="1"/>
            <a:r>
              <a:rPr lang="en-US" dirty="0" smtClean="0"/>
              <a:t>Format: Paper copies/electronic platform</a:t>
            </a:r>
          </a:p>
          <a:p>
            <a:pPr lvl="1"/>
            <a:r>
              <a:rPr lang="en-US" dirty="0" smtClean="0"/>
              <a:t>Time: advisories/dedicated class time/counselor meetings</a:t>
            </a:r>
          </a:p>
          <a:p>
            <a:pPr lvl="1"/>
            <a:r>
              <a:rPr lang="en-US" dirty="0" smtClean="0"/>
              <a:t>Starting year: 8/9/beyond (12)</a:t>
            </a:r>
          </a:p>
          <a:p>
            <a:pPr lvl="1"/>
            <a:r>
              <a:rPr lang="en-US" dirty="0" smtClean="0"/>
              <a:t>Updates: revisit every year/throughout year/never</a:t>
            </a:r>
          </a:p>
          <a:p>
            <a:pPr lvl="1"/>
            <a:r>
              <a:rPr lang="en-US" dirty="0" smtClean="0"/>
              <a:t>Uses: post-secondary planning, course planning, extra-curricular planning, career exploration, etc.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66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some available tools?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16992" y="1676400"/>
            <a:ext cx="850392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Districts use different tools for the HSBP</a:t>
            </a:r>
          </a:p>
          <a:p>
            <a:r>
              <a:rPr lang="en-US" dirty="0"/>
              <a:t>There are </a:t>
            </a:r>
            <a:r>
              <a:rPr lang="en-US" dirty="0" smtClean="0"/>
              <a:t>resources </a:t>
            </a:r>
            <a:r>
              <a:rPr lang="en-US" dirty="0"/>
              <a:t>available through the </a:t>
            </a:r>
            <a:r>
              <a:rPr lang="en-US" dirty="0" smtClean="0"/>
              <a:t>state, at no cost</a:t>
            </a:r>
            <a:endParaRPr lang="en-US" dirty="0"/>
          </a:p>
          <a:p>
            <a:r>
              <a:rPr lang="en-US" dirty="0" smtClean="0"/>
              <a:t>There are a number of consumer options for online platforms, at cost to districts </a:t>
            </a:r>
          </a:p>
          <a:p>
            <a:pPr lvl="1"/>
            <a:r>
              <a:rPr lang="en-US" dirty="0" smtClean="0"/>
              <a:t>Career Cruising</a:t>
            </a:r>
          </a:p>
          <a:p>
            <a:pPr lvl="1"/>
            <a:r>
              <a:rPr lang="en-US" dirty="0" smtClean="0"/>
              <a:t>WOIS</a:t>
            </a:r>
          </a:p>
          <a:p>
            <a:pPr lvl="1"/>
            <a:r>
              <a:rPr lang="en-US" dirty="0" err="1" smtClean="0"/>
              <a:t>Naviance</a:t>
            </a:r>
            <a:endParaRPr lang="en-US" dirty="0" smtClean="0"/>
          </a:p>
          <a:p>
            <a:pPr lvl="1"/>
            <a:r>
              <a:rPr lang="en-US" dirty="0" err="1" smtClean="0"/>
              <a:t>Kuder</a:t>
            </a:r>
            <a:endParaRPr lang="en-US" dirty="0" smtClean="0"/>
          </a:p>
          <a:p>
            <a:pPr lvl="1"/>
            <a:r>
              <a:rPr lang="en-US" dirty="0" err="1" smtClean="0"/>
              <a:t>ConnectEDU</a:t>
            </a:r>
            <a:endParaRPr lang="en-US" dirty="0" smtClean="0"/>
          </a:p>
          <a:p>
            <a:pPr lvl="1"/>
            <a:r>
              <a:rPr lang="en-US" dirty="0" smtClean="0"/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272093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332887" y="206213"/>
            <a:ext cx="8470900" cy="53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Tools available through the state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19" y="882807"/>
            <a:ext cx="4833938" cy="345757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4876800" y="1129819"/>
            <a:ext cx="4152900" cy="4193998"/>
            <a:chOff x="4876800" y="990600"/>
            <a:chExt cx="4152900" cy="419399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76800" y="1667465"/>
              <a:ext cx="4152900" cy="351713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76800" y="1489812"/>
              <a:ext cx="3895725" cy="18658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76800" y="990600"/>
              <a:ext cx="604837" cy="48577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81637" y="990600"/>
              <a:ext cx="2293312" cy="485775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6400" y="3294871"/>
            <a:ext cx="4800600" cy="30479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0915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other states use?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Online products also used in Washington</a:t>
            </a:r>
          </a:p>
          <a:p>
            <a:r>
              <a:rPr lang="en-US" dirty="0" smtClean="0"/>
              <a:t>Custom built portals</a:t>
            </a:r>
          </a:p>
          <a:p>
            <a:pPr lvl="1"/>
            <a:r>
              <a:rPr lang="en-US" dirty="0" smtClean="0"/>
              <a:t>North Carolina</a:t>
            </a:r>
          </a:p>
          <a:p>
            <a:pPr lvl="1"/>
            <a:r>
              <a:rPr lang="en-US" dirty="0" smtClean="0"/>
              <a:t>Tennessee </a:t>
            </a:r>
          </a:p>
          <a:p>
            <a:pPr lvl="1"/>
            <a:r>
              <a:rPr lang="en-US" dirty="0" smtClean="0"/>
              <a:t>Colorado</a:t>
            </a:r>
          </a:p>
          <a:p>
            <a:pPr lvl="1"/>
            <a:r>
              <a:rPr lang="en-US" dirty="0" smtClean="0"/>
              <a:t>Michigan</a:t>
            </a:r>
            <a:endParaRPr lang="en-US" dirty="0"/>
          </a:p>
          <a:p>
            <a:pPr lvl="1"/>
            <a:r>
              <a:rPr lang="en-US" dirty="0" smtClean="0"/>
              <a:t>Others </a:t>
            </a:r>
          </a:p>
        </p:txBody>
      </p:sp>
    </p:spTree>
    <p:extLst>
      <p:ext uri="{BB962C8B-B14F-4D97-AF65-F5344CB8AC3E}">
        <p14:creationId xmlns:p14="http://schemas.microsoft.com/office/powerpoint/2010/main" val="319196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 online tools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Focus seems to be on career and college planning, transitions</a:t>
            </a:r>
          </a:p>
          <a:p>
            <a:r>
              <a:rPr lang="en-US" dirty="0" smtClean="0"/>
              <a:t>Career </a:t>
            </a:r>
            <a:r>
              <a:rPr lang="en-US" dirty="0"/>
              <a:t>planning</a:t>
            </a:r>
          </a:p>
          <a:p>
            <a:pPr lvl="1"/>
            <a:r>
              <a:rPr lang="en-US" dirty="0"/>
              <a:t>Career/interest </a:t>
            </a:r>
            <a:r>
              <a:rPr lang="en-US" dirty="0" smtClean="0"/>
              <a:t>assessments</a:t>
            </a:r>
          </a:p>
          <a:p>
            <a:pPr lvl="1"/>
            <a:r>
              <a:rPr lang="en-US" dirty="0" smtClean="0"/>
              <a:t>Next steps: education, </a:t>
            </a:r>
            <a:r>
              <a:rPr lang="en-US" dirty="0" err="1" smtClean="0"/>
              <a:t>extracurriculars</a:t>
            </a:r>
            <a:endParaRPr lang="en-US" dirty="0" smtClean="0"/>
          </a:p>
          <a:p>
            <a:r>
              <a:rPr lang="en-US" dirty="0" smtClean="0"/>
              <a:t>College applications and planning</a:t>
            </a:r>
          </a:p>
          <a:p>
            <a:pPr lvl="1"/>
            <a:r>
              <a:rPr lang="en-US" dirty="0" smtClean="0"/>
              <a:t>Entrance requirements</a:t>
            </a:r>
          </a:p>
          <a:p>
            <a:pPr lvl="1"/>
            <a:r>
              <a:rPr lang="en-US" dirty="0" smtClean="0"/>
              <a:t>Financial aid</a:t>
            </a:r>
          </a:p>
          <a:p>
            <a:pPr lvl="1"/>
            <a:r>
              <a:rPr lang="en-US" dirty="0" smtClean="0"/>
              <a:t>Application assistance</a:t>
            </a:r>
          </a:p>
          <a:p>
            <a:pPr lvl="1"/>
            <a:r>
              <a:rPr lang="en-US" dirty="0" smtClean="0"/>
              <a:t>Clearinghouse of information about schools in state</a:t>
            </a:r>
          </a:p>
          <a:p>
            <a:r>
              <a:rPr lang="en-US" dirty="0" smtClean="0"/>
              <a:t>A few tools have high school course planning capability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55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304800"/>
            <a:ext cx="85344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would be useful in an online HSBP tool/portal for Washington?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Online</a:t>
            </a:r>
          </a:p>
          <a:p>
            <a:pPr lvl="1"/>
            <a:r>
              <a:rPr lang="en-US" dirty="0" smtClean="0"/>
              <a:t>Data portability—across schools and districts</a:t>
            </a:r>
          </a:p>
          <a:p>
            <a:pPr lvl="1"/>
            <a:r>
              <a:rPr lang="en-US" dirty="0" smtClean="0"/>
              <a:t>Potential to link to student information system</a:t>
            </a:r>
          </a:p>
          <a:p>
            <a:pPr marL="274320" lvl="1" indent="0">
              <a:buNone/>
            </a:pPr>
            <a:r>
              <a:rPr lang="en-US" i="1" dirty="0" smtClean="0"/>
              <a:t>Concerns about access to technology</a:t>
            </a:r>
          </a:p>
          <a:p>
            <a:r>
              <a:rPr lang="en-US" dirty="0" smtClean="0"/>
              <a:t>Course Planning</a:t>
            </a:r>
          </a:p>
          <a:p>
            <a:pPr lvl="1"/>
            <a:r>
              <a:rPr lang="en-US" dirty="0" smtClean="0"/>
              <a:t>Link to student schedule</a:t>
            </a:r>
          </a:p>
          <a:p>
            <a:pPr lvl="1"/>
            <a:r>
              <a:rPr lang="en-US" dirty="0" smtClean="0"/>
              <a:t>Track requirements to graduate</a:t>
            </a:r>
          </a:p>
          <a:p>
            <a:pPr lvl="1"/>
            <a:r>
              <a:rPr lang="en-US" dirty="0" smtClean="0"/>
              <a:t>Track requirements to achieve stated goal (entrance to 4-year, entrance to apprenticeship program, etc.)</a:t>
            </a:r>
          </a:p>
          <a:p>
            <a:r>
              <a:rPr lang="en-US" dirty="0" smtClean="0"/>
              <a:t>Career Planning</a:t>
            </a:r>
          </a:p>
          <a:p>
            <a:pPr lvl="1"/>
            <a:r>
              <a:rPr lang="en-US" dirty="0" smtClean="0"/>
              <a:t>Interest assessments</a:t>
            </a:r>
          </a:p>
          <a:p>
            <a:pPr lvl="1"/>
            <a:r>
              <a:rPr lang="en-US" dirty="0" smtClean="0"/>
              <a:t>Goal tracking</a:t>
            </a:r>
          </a:p>
          <a:p>
            <a:r>
              <a:rPr lang="en-US" dirty="0" smtClean="0"/>
              <a:t>College Planning</a:t>
            </a:r>
          </a:p>
          <a:p>
            <a:pPr lvl="1"/>
            <a:r>
              <a:rPr lang="en-US" dirty="0" smtClean="0"/>
              <a:t>Track GPA? Track test scores? </a:t>
            </a:r>
          </a:p>
          <a:p>
            <a:pPr lvl="1"/>
            <a:r>
              <a:rPr lang="en-US" dirty="0" smtClean="0"/>
              <a:t>Financial aid assistance</a:t>
            </a:r>
          </a:p>
          <a:p>
            <a:pPr lvl="1"/>
            <a:r>
              <a:rPr lang="en-US" dirty="0" smtClean="0"/>
              <a:t>Access to common applications?</a:t>
            </a:r>
          </a:p>
        </p:txBody>
      </p:sp>
    </p:spTree>
    <p:extLst>
      <p:ext uri="{BB962C8B-B14F-4D97-AF65-F5344CB8AC3E}">
        <p14:creationId xmlns:p14="http://schemas.microsoft.com/office/powerpoint/2010/main" val="110873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the audience/user of a HSBP tool?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Students</a:t>
            </a:r>
          </a:p>
          <a:p>
            <a:r>
              <a:rPr lang="en-US" dirty="0" smtClean="0"/>
              <a:t>Counselors</a:t>
            </a:r>
          </a:p>
          <a:p>
            <a:r>
              <a:rPr lang="en-US" dirty="0" smtClean="0"/>
              <a:t>Parents</a:t>
            </a:r>
            <a:endParaRPr lang="en-US" dirty="0"/>
          </a:p>
          <a:p>
            <a:r>
              <a:rPr lang="en-US" dirty="0" smtClean="0"/>
              <a:t>Teachers/Advisors </a:t>
            </a:r>
          </a:p>
          <a:p>
            <a:r>
              <a:rPr lang="en-US" dirty="0" smtClean="0"/>
              <a:t>Administrators</a:t>
            </a:r>
          </a:p>
          <a:p>
            <a:r>
              <a:rPr lang="en-US" dirty="0" smtClean="0"/>
              <a:t>Postsecondary institutions</a:t>
            </a:r>
          </a:p>
          <a:p>
            <a:r>
              <a:rPr lang="en-US" dirty="0" smtClean="0"/>
              <a:t>Community based organization 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5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Civic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1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253EE25664584D88132E3766A52222" ma:contentTypeVersion="4" ma:contentTypeDescription="Create a new document." ma:contentTypeScope="" ma:versionID="f4c5e9a761c57b9058e7e56293e06ee2">
  <xsd:schema xmlns:xsd="http://www.w3.org/2001/XMLSchema" xmlns:xs="http://www.w3.org/2001/XMLSchema" xmlns:p="http://schemas.microsoft.com/office/2006/metadata/properties" xmlns:ns2="b8527173-d490-43ed-9359-67486ff017bc" xmlns:ns3="30e52729-0d01-4093-bdd8-176be063acd1" targetNamespace="http://schemas.microsoft.com/office/2006/metadata/properties" ma:root="true" ma:fieldsID="e1b4ad71cc6e59633a39525308f2e804" ns2:_="" ns3:_="">
    <xsd:import namespace="b8527173-d490-43ed-9359-67486ff017bc"/>
    <xsd:import namespace="30e52729-0d01-4093-bdd8-176be063acd1"/>
    <xsd:element name="properties">
      <xsd:complexType>
        <xsd:sequence>
          <xsd:element name="documentManagement">
            <xsd:complexType>
              <xsd:all>
                <xsd:element ref="ns2:Assigned_x0020_To0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527173-d490-43ed-9359-67486ff017bc" elementFormDefault="qualified">
    <xsd:import namespace="http://schemas.microsoft.com/office/2006/documentManagement/types"/>
    <xsd:import namespace="http://schemas.microsoft.com/office/infopath/2007/PartnerControls"/>
    <xsd:element name="Assigned_x0020_To0" ma:index="8" nillable="true" ma:displayName="Assigned To" ma:list="UserInfo" ma:SearchPeopleOnly="false" ma:SharePointGroup="0" ma:internalName="Assigned_x0020_To0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e52729-0d01-4093-bdd8-176be063acd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ssigned_x0020_To0 xmlns="b8527173-d490-43ed-9359-67486ff017bc">
      <UserInfo>
        <DisplayName/>
        <AccountId xsi:nil="true"/>
        <AccountType/>
      </UserInfo>
    </Assigned_x0020_To0>
  </documentManagement>
</p:properties>
</file>

<file path=customXml/itemProps1.xml><?xml version="1.0" encoding="utf-8"?>
<ds:datastoreItem xmlns:ds="http://schemas.openxmlformats.org/officeDocument/2006/customXml" ds:itemID="{5D61ADFE-2584-4609-A3C1-DDC5EB533C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527173-d490-43ed-9359-67486ff017bc"/>
    <ds:schemaRef ds:uri="30e52729-0d01-4093-bdd8-176be063ac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C3A26E-AC8E-49BD-840A-D1C527AF7EE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55EB2B-20FC-40B0-B839-0DA3C926B679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30e52729-0d01-4093-bdd8-176be063acd1"/>
    <ds:schemaRef ds:uri="http://schemas.openxmlformats.org/package/2006/metadata/core-properties"/>
    <ds:schemaRef ds:uri="b8527173-d490-43ed-9359-67486ff017b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1232</TotalTime>
  <Words>1518</Words>
  <Application>Microsoft Office PowerPoint</Application>
  <PresentationFormat>On-screen Show (4:3)</PresentationFormat>
  <Paragraphs>220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Arial Narrow</vt:lpstr>
      <vt:lpstr>Calibri</vt:lpstr>
      <vt:lpstr>Georgia</vt:lpstr>
      <vt:lpstr>Symbol</vt:lpstr>
      <vt:lpstr>Times New Roman</vt:lpstr>
      <vt:lpstr>Wingdings</vt:lpstr>
      <vt:lpstr>Wingdings 2</vt:lpstr>
      <vt:lpstr>Civic</vt:lpstr>
      <vt:lpstr>The High School and Beyond Plan </vt:lpstr>
      <vt:lpstr>Why is the High School and Beyond Plan (HSBP) important?</vt:lpstr>
      <vt:lpstr>How do schools currently use the HSBP?</vt:lpstr>
      <vt:lpstr>What are some available tools?</vt:lpstr>
      <vt:lpstr>Tools available through the state</vt:lpstr>
      <vt:lpstr>What do other states use?</vt:lpstr>
      <vt:lpstr>What do the online tools do?</vt:lpstr>
      <vt:lpstr>What would be useful in an online HSBP tool/portal for Washington?</vt:lpstr>
      <vt:lpstr>Who is the audience/user of a HSBP tool?</vt:lpstr>
      <vt:lpstr>Common Core:  college and career readiness and student ownership of their learning</vt:lpstr>
      <vt:lpstr>Every Student Needs a Plan</vt:lpstr>
      <vt:lpstr>Lesson format: Grades 6-12</vt:lpstr>
      <vt:lpstr>How does this work in our schools?</vt:lpstr>
      <vt:lpstr>Career Guidance WA evidence supported  elements</vt:lpstr>
      <vt:lpstr>Career Guidance WA HSBP processes bring results (2008-2013)</vt:lpstr>
      <vt:lpstr>Examples of schools making a difference through their HSBP processes</vt:lpstr>
      <vt:lpstr>Common Core &amp; the HSBP</vt:lpstr>
      <vt:lpstr>Washington’s Readiness Gap</vt:lpstr>
      <vt:lpstr>Impact of comprehensive Career Guidance</vt:lpstr>
      <vt:lpstr>High School &amp; Beyond Plan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Sarah Lane</dc:creator>
  <cp:lastModifiedBy>Julia Suliman</cp:lastModifiedBy>
  <cp:revision>53</cp:revision>
  <dcterms:created xsi:type="dcterms:W3CDTF">2013-09-18T20:20:03Z</dcterms:created>
  <dcterms:modified xsi:type="dcterms:W3CDTF">2014-03-28T22:03:35Z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0x01010056253EE25664584D88132E3766A52222</vt:lpwstr>
  </property>
</Properties>
</file>